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07" autoAdjust="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6BB1D-B7E1-4EEE-A301-D294DE068E38}" type="datetimeFigureOut">
              <a:rPr lang="ko-KR" altLang="en-US" smtClean="0"/>
              <a:pPr/>
              <a:t>2011-07-26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4CCA4-87F5-40EE-8BD1-7FAF721565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interaction with the user and the authority offered by the large number of common endorsers make our recommendations</a:t>
            </a:r>
            <a:r>
              <a:rPr lang="en-US" altLang="ko-KR" baseline="0" dirty="0" smtClean="0"/>
              <a:t> </a:t>
            </a:r>
            <a:r>
              <a:rPr lang="en-US" altLang="ko-KR" b="1" i="1" u="none" baseline="0" dirty="0" smtClean="0"/>
              <a:t>explainable</a:t>
            </a:r>
            <a:r>
              <a:rPr lang="en-US" altLang="ko-KR" baseline="0" dirty="0" smtClean="0"/>
              <a:t> and </a:t>
            </a:r>
            <a:r>
              <a:rPr lang="en-US" altLang="ko-KR" b="1" i="1" baseline="0" dirty="0" smtClean="0"/>
              <a:t>intuitive</a:t>
            </a:r>
            <a:r>
              <a:rPr lang="en-US" altLang="ko-KR" baseline="0" dirty="0" smtClean="0"/>
              <a:t> to the user.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수식</a:t>
            </a:r>
            <a:r>
              <a:rPr lang="en-US" altLang="ko-KR" dirty="0" smtClean="0"/>
              <a:t>: all groups that have at least T endorsers in common.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실험파트에서 </a:t>
            </a:r>
            <a:r>
              <a:rPr lang="en-US" altLang="ko-KR" dirty="0" smtClean="0"/>
              <a:t>T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조정하는 것이 </a:t>
            </a:r>
            <a:r>
              <a:rPr lang="en-US" altLang="ko-KR" dirty="0" smtClean="0"/>
              <a:t>reported groups</a:t>
            </a:r>
            <a:r>
              <a:rPr lang="ko-KR" altLang="en-US" dirty="0" smtClean="0"/>
              <a:t>의 수에 어떤 영향을 미치는지 보여줌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레스토랑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위치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음식 등등의 정보를 얻을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이런걸 태그로 표현하겠다는 것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 size distribution:</a:t>
            </a:r>
          </a:p>
          <a:p>
            <a:pPr>
              <a:buFontTx/>
              <a:buChar char="-"/>
            </a:pPr>
            <a:r>
              <a:rPr lang="en-US" altLang="ko-KR" dirty="0" smtClean="0"/>
              <a:t>DBLP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2-10</a:t>
            </a:r>
            <a:r>
              <a:rPr lang="ko-KR" altLang="en-US" dirty="0" smtClean="0"/>
              <a:t>명 그룹이 일반적</a:t>
            </a:r>
            <a:r>
              <a:rPr lang="en-US" altLang="ko-KR" dirty="0" smtClean="0"/>
              <a:t>. 20</a:t>
            </a:r>
            <a:r>
              <a:rPr lang="ko-KR" altLang="en-US" dirty="0" smtClean="0"/>
              <a:t>명 넘는 건 극히 </a:t>
            </a:r>
            <a:r>
              <a:rPr lang="ko-KR" altLang="en-US" dirty="0" err="1" smtClean="0"/>
              <a:t>드뭄</a:t>
            </a:r>
            <a:r>
              <a:rPr lang="en-US" altLang="ko-KR" dirty="0" smtClean="0"/>
              <a:t>. </a:t>
            </a:r>
          </a:p>
          <a:p>
            <a:pPr>
              <a:buFontTx/>
              <a:buNone/>
            </a:pPr>
            <a:r>
              <a:rPr lang="en-US" altLang="ko-KR" dirty="0" smtClean="0"/>
              <a:t>Inverted</a:t>
            </a:r>
            <a:r>
              <a:rPr lang="en-US" altLang="ko-KR" baseline="0" dirty="0" smtClean="0"/>
              <a:t> index:</a:t>
            </a:r>
          </a:p>
          <a:p>
            <a:pPr>
              <a:buFontTx/>
              <a:buChar char="-"/>
            </a:pPr>
            <a:r>
              <a:rPr lang="en-US" altLang="ko-KR" baseline="0" dirty="0" smtClean="0"/>
              <a:t>DBLP</a:t>
            </a:r>
            <a:r>
              <a:rPr lang="ko-KR" altLang="en-US" baseline="0" dirty="0" smtClean="0"/>
              <a:t>의 경우 태그의 </a:t>
            </a:r>
            <a:r>
              <a:rPr lang="en-US" altLang="ko-KR" baseline="0" dirty="0" smtClean="0"/>
              <a:t>50% </a:t>
            </a:r>
            <a:r>
              <a:rPr lang="ko-KR" altLang="en-US" baseline="0" dirty="0" smtClean="0"/>
              <a:t>이상이 </a:t>
            </a:r>
            <a:r>
              <a:rPr lang="en-US" altLang="ko-KR" baseline="0" dirty="0" smtClean="0"/>
              <a:t>1-20</a:t>
            </a:r>
            <a:r>
              <a:rPr lang="ko-KR" altLang="en-US" baseline="0" dirty="0" smtClean="0"/>
              <a:t>크기의 </a:t>
            </a:r>
            <a:r>
              <a:rPr lang="en-US" altLang="ko-KR" baseline="0" dirty="0" smtClean="0"/>
              <a:t>group</a:t>
            </a:r>
            <a:r>
              <a:rPr lang="ko-KR" altLang="en-US" baseline="0" dirty="0" smtClean="0"/>
              <a:t>에 포함됨</a:t>
            </a:r>
            <a:r>
              <a:rPr lang="en-US" altLang="ko-KR" baseline="0" dirty="0" smtClean="0"/>
              <a:t>.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aseline="0" dirty="0" smtClean="0"/>
              <a:t>3000</a:t>
            </a:r>
            <a:r>
              <a:rPr lang="ko-KR" altLang="en-US" baseline="0" dirty="0" smtClean="0"/>
              <a:t>이상의 크기를 갖는 </a:t>
            </a:r>
            <a:r>
              <a:rPr lang="en-US" altLang="ko-KR" baseline="0" dirty="0" smtClean="0"/>
              <a:t>group</a:t>
            </a:r>
            <a:r>
              <a:rPr lang="ko-KR" altLang="en-US" baseline="0" dirty="0" smtClean="0"/>
              <a:t>에 맵핑되는 </a:t>
            </a:r>
            <a:r>
              <a:rPr lang="en-US" altLang="ko-KR" baseline="0" dirty="0" smtClean="0"/>
              <a:t>tag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2%</a:t>
            </a:r>
            <a:r>
              <a:rPr lang="ko-KR" altLang="en-US" baseline="0" dirty="0" smtClean="0"/>
              <a:t>정도임</a:t>
            </a:r>
            <a:r>
              <a:rPr lang="en-US" altLang="ko-KR" baseline="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baseline="0" dirty="0" smtClean="0"/>
              <a:t>상위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tag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Databases, systems, data</a:t>
            </a:r>
            <a:r>
              <a:rPr lang="ko-KR" altLang="en-US" baseline="0" dirty="0" smtClean="0"/>
              <a:t>로 각각 </a:t>
            </a:r>
            <a:r>
              <a:rPr lang="en-US" altLang="ko-KR" baseline="0" dirty="0" smtClean="0"/>
              <a:t>22326, 20015, 19645</a:t>
            </a:r>
            <a:r>
              <a:rPr lang="ko-KR" altLang="en-US" baseline="0" dirty="0" smtClean="0"/>
              <a:t>개의 그룹에 나타남</a:t>
            </a:r>
            <a:endParaRPr lang="en-US" altLang="ko-KR" baseline="0" dirty="0" smtClean="0"/>
          </a:p>
          <a:p>
            <a:pPr lvl="0">
              <a:buFontTx/>
              <a:buChar char="-"/>
            </a:pPr>
            <a:r>
              <a:rPr lang="en-US" altLang="ko-KR" baseline="0" dirty="0" smtClean="0"/>
              <a:t>Twitter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50%</a:t>
            </a:r>
            <a:r>
              <a:rPr lang="ko-KR" altLang="en-US" baseline="0" dirty="0" smtClean="0"/>
              <a:t>정도의 태그가 </a:t>
            </a:r>
            <a:r>
              <a:rPr lang="en-US" altLang="ko-KR" baseline="0" dirty="0" smtClean="0"/>
              <a:t>1-5</a:t>
            </a:r>
            <a:r>
              <a:rPr lang="ko-KR" altLang="en-US" baseline="0" dirty="0" smtClean="0"/>
              <a:t>크기의</a:t>
            </a:r>
            <a:r>
              <a:rPr lang="en-US" altLang="ko-KR" baseline="0" dirty="0" smtClean="0"/>
              <a:t> group</a:t>
            </a:r>
            <a:r>
              <a:rPr lang="ko-KR" altLang="en-US" baseline="0" dirty="0" smtClean="0"/>
              <a:t>에 포함됨</a:t>
            </a:r>
            <a:r>
              <a:rPr lang="en-US" altLang="ko-KR" baseline="0" dirty="0" smtClean="0"/>
              <a:t>. </a:t>
            </a:r>
          </a:p>
          <a:p>
            <a:pPr lvl="1">
              <a:buFontTx/>
              <a:buChar char="-"/>
            </a:pPr>
            <a:r>
              <a:rPr lang="ko-KR" altLang="en-US" baseline="0" dirty="0" smtClean="0"/>
              <a:t>상위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tag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Male, Age[30-40], TV Personality</a:t>
            </a:r>
            <a:r>
              <a:rPr lang="ko-KR" altLang="en-US" baseline="0" dirty="0" smtClean="0"/>
              <a:t>로 각각 </a:t>
            </a:r>
            <a:r>
              <a:rPr lang="en-US" altLang="ko-KR" baseline="0" dirty="0" smtClean="0"/>
              <a:t>48033, 2441, 2054</a:t>
            </a:r>
            <a:r>
              <a:rPr lang="ko-KR" altLang="en-US" baseline="0" dirty="0" smtClean="0"/>
              <a:t>개의 그룹에 나타남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많은 논문을 쓴 저자는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인용될 확률도 높지만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저자들과 다양하고 많은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들이 겹칠 가능성도 높음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공동저자같은</a:t>
            </a:r>
            <a:r>
              <a:rPr lang="ko-KR" altLang="en-US" dirty="0" smtClean="0"/>
              <a:t> 경우</a:t>
            </a:r>
            <a:r>
              <a:rPr lang="en-US" altLang="ko-KR" baseline="0" dirty="0" smtClean="0"/>
              <a:t> group</a:t>
            </a:r>
            <a:r>
              <a:rPr lang="ko-KR" altLang="en-US" baseline="0" dirty="0" smtClean="0"/>
              <a:t>의 포메이션을 형성하기 위한 요소가 될 수 있음</a:t>
            </a:r>
            <a:r>
              <a:rPr lang="en-US" altLang="ko-KR" baseline="0" dirty="0" smtClean="0"/>
              <a:t>. 9</a:t>
            </a:r>
            <a:r>
              <a:rPr lang="ko-KR" altLang="en-US" baseline="0" dirty="0" smtClean="0"/>
              <a:t>번 질의 </a:t>
            </a:r>
            <a:r>
              <a:rPr lang="en-US" altLang="ko-KR" baseline="0" dirty="0" smtClean="0"/>
              <a:t>‘privacy’</a:t>
            </a:r>
            <a:r>
              <a:rPr lang="ko-KR" altLang="en-US" baseline="0" dirty="0" smtClean="0"/>
              <a:t>의 결과로 나온 저자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명은 </a:t>
            </a:r>
            <a:r>
              <a:rPr lang="en-US" altLang="ko-KR" baseline="0" dirty="0" smtClean="0"/>
              <a:t>“A Distributed Object-Oriented Database System Supporting Shared and Private Databases”</a:t>
            </a:r>
            <a:r>
              <a:rPr lang="ko-KR" altLang="en-US" baseline="0" dirty="0" smtClean="0"/>
              <a:t>라는 많이 인용된 논문을 함께 썼음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#10 </a:t>
            </a:r>
            <a:r>
              <a:rPr lang="ko-KR" altLang="en-US" dirty="0" smtClean="0"/>
              <a:t>결과 그룹은 배우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운동선수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경영인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로 구성됨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DBLP</a:t>
            </a:r>
            <a:r>
              <a:rPr lang="ko-KR" altLang="en-US" dirty="0" smtClean="0"/>
              <a:t>의 경우에는 </a:t>
            </a:r>
            <a:r>
              <a:rPr lang="en-US" altLang="ko-KR" dirty="0" smtClean="0"/>
              <a:t>redundancy filter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unfiltered set</a:t>
            </a:r>
            <a:r>
              <a:rPr lang="ko-KR" altLang="en-US" dirty="0" smtClean="0"/>
              <a:t>의 상당부분을 잡아줌으로써 컴팩트하고 </a:t>
            </a:r>
            <a:r>
              <a:rPr lang="en-US" altLang="ko-KR" dirty="0" smtClean="0"/>
              <a:t>informative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들을 만들어내는 걸 알 수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Twitter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T</a:t>
            </a:r>
            <a:r>
              <a:rPr lang="ko-KR" altLang="en-US" dirty="0" smtClean="0"/>
              <a:t>가 커질 수록 </a:t>
            </a:r>
            <a:r>
              <a:rPr lang="en-US" altLang="ko-KR" dirty="0" smtClean="0"/>
              <a:t>unfiltered set</a:t>
            </a:r>
            <a:r>
              <a:rPr lang="ko-KR" altLang="en-US" dirty="0" smtClean="0"/>
              <a:t>의 크기가 매우 적기 때문에 따라서</a:t>
            </a:r>
            <a:r>
              <a:rPr lang="en-US" altLang="ko-KR" dirty="0" smtClean="0"/>
              <a:t>, filtering</a:t>
            </a:r>
            <a:r>
              <a:rPr lang="ko-KR" altLang="en-US" dirty="0" smtClean="0"/>
              <a:t>할 애들이 적게 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T</a:t>
            </a:r>
            <a:r>
              <a:rPr lang="ko-KR" altLang="en-US" dirty="0" smtClean="0"/>
              <a:t>가 작은 경우에는 </a:t>
            </a:r>
            <a:r>
              <a:rPr lang="en-US" altLang="ko-KR" dirty="0" smtClean="0"/>
              <a:t>redundancy</a:t>
            </a:r>
            <a:r>
              <a:rPr lang="en-US" altLang="ko-KR" baseline="0" dirty="0" smtClean="0"/>
              <a:t> filter</a:t>
            </a:r>
            <a:r>
              <a:rPr lang="ko-KR" altLang="en-US" baseline="0" dirty="0" smtClean="0"/>
              <a:t>가 효과를 내는 것을 알 수 있다</a:t>
            </a:r>
            <a:r>
              <a:rPr lang="en-US" altLang="ko-KR" baseline="0" dirty="0" smtClean="0"/>
              <a:t>. T=0.007</a:t>
            </a:r>
            <a:r>
              <a:rPr lang="ko-KR" altLang="en-US" baseline="0" dirty="0" smtClean="0"/>
              <a:t>일 때</a:t>
            </a:r>
            <a:r>
              <a:rPr lang="en-US" altLang="ko-KR" baseline="0" dirty="0" smtClean="0"/>
              <a:t>, 6436171</a:t>
            </a:r>
            <a:r>
              <a:rPr lang="ko-KR" altLang="en-US" baseline="0" dirty="0" smtClean="0"/>
              <a:t>개에서 </a:t>
            </a:r>
            <a:r>
              <a:rPr lang="en-US" altLang="ko-KR" baseline="0" dirty="0" smtClean="0"/>
              <a:t>56695</a:t>
            </a:r>
            <a:r>
              <a:rPr lang="ko-KR" altLang="en-US" baseline="0" dirty="0" smtClean="0"/>
              <a:t>개로</a:t>
            </a:r>
            <a:r>
              <a:rPr lang="en-US" altLang="ko-KR" baseline="0" dirty="0" smtClean="0"/>
              <a:t>, T=0.008</a:t>
            </a:r>
            <a:r>
              <a:rPr lang="ko-KR" altLang="en-US" baseline="0" dirty="0" smtClean="0"/>
              <a:t>일 때 </a:t>
            </a:r>
            <a:r>
              <a:rPr lang="en-US" altLang="ko-KR" baseline="0" dirty="0" smtClean="0"/>
              <a:t>27410</a:t>
            </a:r>
            <a:r>
              <a:rPr lang="ko-KR" altLang="en-US" baseline="0" dirty="0" smtClean="0"/>
              <a:t>개에서 </a:t>
            </a:r>
            <a:r>
              <a:rPr lang="en-US" altLang="ko-KR" baseline="0" dirty="0" smtClean="0"/>
              <a:t>5756</a:t>
            </a:r>
            <a:r>
              <a:rPr lang="ko-KR" altLang="en-US" baseline="0" dirty="0" smtClean="0"/>
              <a:t>개로 줄어들었음을 볼 수 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4CCA4-87F5-40EE-8BD1-7FAF721565D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16" descr="iDB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0" y="6197600"/>
            <a:ext cx="1016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8801104" cy="785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orbel" pitchFamily="34" charset="0"/>
              </a:defRPr>
            </a:lvl1pPr>
          </a:lstStyle>
          <a:p>
            <a:fld id="{B916E4FD-64DD-4B6E-B563-C76619BAE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2000" kern="1200">
          <a:solidFill>
            <a:schemeClr val="tx1"/>
          </a:solidFill>
          <a:latin typeface="Corbel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1600" kern="1200">
          <a:solidFill>
            <a:schemeClr val="tx1"/>
          </a:solidFill>
          <a:latin typeface="Corbel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Corbe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Interactive Recommendations in Social Endorsement Networks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Theodoros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Lappas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Dimitrios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Gunopulos</a:t>
            </a:r>
            <a:endParaRPr lang="en-US" altLang="ko-KR" dirty="0" smtClean="0"/>
          </a:p>
          <a:p>
            <a:r>
              <a:rPr lang="en-US" altLang="ko-KR" dirty="0" err="1" smtClean="0"/>
              <a:t>RecSys</a:t>
            </a:r>
            <a:r>
              <a:rPr lang="en-US" altLang="ko-KR" dirty="0" smtClean="0"/>
              <a:t> 2010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July 27, 2011</a:t>
            </a:r>
          </a:p>
          <a:p>
            <a:r>
              <a:rPr lang="en-US" altLang="ko-KR" dirty="0" err="1" smtClean="0"/>
              <a:t>Hyewon</a:t>
            </a:r>
            <a:r>
              <a:rPr lang="en-US" altLang="ko-KR" dirty="0" smtClean="0"/>
              <a:t> Lim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 Tagging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Structured Content</a:t>
            </a:r>
          </a:p>
          <a:p>
            <a:pPr lvl="1"/>
            <a:r>
              <a:rPr lang="en-US" altLang="ko-KR" dirty="0" smtClean="0"/>
              <a:t>Templates facilitate </a:t>
            </a:r>
            <a:r>
              <a:rPr lang="en-US" altLang="ko-KR" b="1" i="1" dirty="0" smtClean="0"/>
              <a:t>the direct extraction</a:t>
            </a:r>
            <a:r>
              <a:rPr lang="en-US" altLang="ko-KR" dirty="0" smtClean="0"/>
              <a:t> of </a:t>
            </a:r>
            <a:br>
              <a:rPr lang="en-US" altLang="ko-KR" dirty="0" smtClean="0"/>
            </a:br>
            <a:r>
              <a:rPr lang="en-US" altLang="ko-KR" dirty="0" smtClean="0"/>
              <a:t>informative tags</a:t>
            </a:r>
          </a:p>
          <a:p>
            <a:pPr lvl="1"/>
            <a:r>
              <a:rPr lang="en-US" altLang="ko-KR" dirty="0" smtClean="0"/>
              <a:t>A fixed set of attributes</a:t>
            </a:r>
          </a:p>
          <a:p>
            <a:pPr lvl="2"/>
            <a:r>
              <a:rPr lang="en-US" altLang="ko-KR" dirty="0" smtClean="0"/>
              <a:t>Easier to identify common characteristics and</a:t>
            </a:r>
            <a:br>
              <a:rPr lang="en-US" altLang="ko-KR" dirty="0" smtClean="0"/>
            </a:br>
            <a:r>
              <a:rPr lang="en-US" altLang="ko-KR" dirty="0" smtClean="0"/>
              <a:t>decode the correlation among the members of a group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77156" t="10364" r="2765" b="6030"/>
          <a:stretch>
            <a:fillRect/>
          </a:stretch>
        </p:blipFill>
        <p:spPr bwMode="auto">
          <a:xfrm>
            <a:off x="7092280" y="0"/>
            <a:ext cx="2051720" cy="683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1225724" y="3645024"/>
            <a:ext cx="4354388" cy="2677193"/>
            <a:chOff x="1009700" y="3645024"/>
            <a:chExt cx="4354388" cy="267719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2788" t="20728" r="20237" b="11819"/>
            <a:stretch>
              <a:fillRect/>
            </a:stretch>
          </p:blipFill>
          <p:spPr bwMode="auto">
            <a:xfrm>
              <a:off x="1979712" y="3645024"/>
              <a:ext cx="3384376" cy="2677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09700" y="5211197"/>
              <a:ext cx="8915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Food Type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Location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Price Range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Parking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Delivery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Attire</a:t>
              </a:r>
            </a:p>
            <a:p>
              <a:pPr algn="r"/>
              <a:r>
                <a:rPr lang="en-US" altLang="ko-KR" sz="800" dirty="0" smtClean="0">
                  <a:latin typeface="Corbel" pitchFamily="34" charset="0"/>
                  <a:cs typeface="Cordia New" pitchFamily="34" charset="-34"/>
                </a:rPr>
                <a:t>Outdoor Seating</a:t>
              </a:r>
              <a:endParaRPr lang="ko-KR" altLang="en-US" sz="800" dirty="0">
                <a:latin typeface="Corbel" pitchFamily="34" charset="0"/>
                <a:cs typeface="Cordia New" pitchFamily="34" charset="-34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Eliminating Redundancy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Arno Pro" pitchFamily="18" charset="0"/>
                <a:cs typeface="Courier New" pitchFamily="49" charset="0"/>
              </a:rPr>
              <a:t>GroupFilter</a:t>
            </a:r>
            <a:r>
              <a:rPr lang="en-US" altLang="ko-KR" dirty="0" smtClean="0"/>
              <a:t> Algorithm</a:t>
            </a:r>
          </a:p>
          <a:p>
            <a:endParaRPr lang="en-US" altLang="ko-KR" dirty="0" smtClean="0"/>
          </a:p>
          <a:p>
            <a:pPr lvl="0">
              <a:buNone/>
            </a:pPr>
            <a:r>
              <a:rPr lang="en-US" altLang="ko-KR" sz="2000" b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	Problem 3.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Given a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set of groups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 find a filtered set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* ⊆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 so that:</a:t>
            </a:r>
            <a:b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</a:b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	1.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∀</a:t>
            </a:r>
            <a:r>
              <a:rPr lang="en-US" altLang="ko-KR" sz="2000" i="1" dirty="0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∈ </a:t>
            </a:r>
            <a:r>
              <a:rPr lang="en-US" altLang="ko-KR" sz="2000" i="1" dirty="0" err="1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err="1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</a:t>
            </a:r>
            <a:r>
              <a:rPr lang="en-US" altLang="ko-KR" sz="2000" dirty="0" err="1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∃</a:t>
            </a:r>
            <a:r>
              <a:rPr lang="en-US" altLang="ko-KR" sz="2000" i="1" dirty="0" err="1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ea typeface="Cambria Math"/>
                <a:cs typeface="Courier New" pitchFamily="49" charset="0"/>
              </a:rPr>
              <a:t>’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∈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* </a:t>
            </a:r>
            <a:r>
              <a:rPr lang="en-US" altLang="ko-KR" sz="2000" dirty="0" err="1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s.t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., {</a:t>
            </a:r>
            <a:r>
              <a:rPr lang="en-US" altLang="ko-KR" sz="2000" i="1" dirty="0" err="1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ts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(</a:t>
            </a:r>
            <a:r>
              <a:rPr lang="en-US" altLang="ko-KR" sz="2000" i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) ⊆ </a:t>
            </a:r>
            <a:r>
              <a:rPr lang="en-US" altLang="ko-KR" sz="2000" i="1" dirty="0" err="1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ts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(</a:t>
            </a:r>
            <a:r>
              <a:rPr lang="en-US" altLang="ko-KR" sz="2000" i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’) and</a:t>
            </a:r>
            <a:r>
              <a:rPr lang="en-US" altLang="ko-KR" sz="2000" i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 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 ⊆ </a:t>
            </a:r>
            <a:r>
              <a:rPr lang="en-US" altLang="ko-KR" sz="2000" i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’}</a:t>
            </a:r>
            <a:r>
              <a:rPr lang="en-US" altLang="ko-KR" sz="2000" dirty="0" smtClean="0">
                <a:solidFill>
                  <a:prstClr val="black"/>
                </a:solidFill>
                <a:cs typeface="Courier New" pitchFamily="49" charset="0"/>
              </a:rPr>
              <a:t/>
            </a:r>
            <a:br>
              <a:rPr lang="en-US" altLang="ko-KR" sz="2000" dirty="0" smtClean="0">
                <a:solidFill>
                  <a:prstClr val="black"/>
                </a:solidFill>
                <a:cs typeface="Courier New" pitchFamily="49" charset="0"/>
              </a:rPr>
            </a:br>
            <a:r>
              <a:rPr lang="en-US" altLang="ko-KR" sz="2000" dirty="0" smtClean="0">
                <a:solidFill>
                  <a:prstClr val="black"/>
                </a:solidFill>
                <a:cs typeface="Courier New" pitchFamily="49" charset="0"/>
              </a:rPr>
              <a:t>	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2.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* is the smallest set among all those that satisfy the 1</a:t>
            </a:r>
            <a:r>
              <a:rPr lang="en-US" altLang="ko-KR" sz="2000" baseline="30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st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 condition</a:t>
            </a:r>
            <a:endParaRPr lang="en-US" altLang="ko-KR" sz="2000" dirty="0" smtClean="0">
              <a:solidFill>
                <a:prstClr val="black"/>
              </a:solidFill>
              <a:latin typeface="Arno Pro" pitchFamily="18" charset="0"/>
              <a:cs typeface="Courier New" pitchFamily="49" charset="0"/>
            </a:endParaRPr>
          </a:p>
          <a:p>
            <a:pPr>
              <a:buNone/>
            </a:pP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8536" t="29637" r="15134" b="18182"/>
          <a:stretch>
            <a:fillRect/>
          </a:stretch>
        </p:blipFill>
        <p:spPr bwMode="auto">
          <a:xfrm>
            <a:off x="1835696" y="3326527"/>
            <a:ext cx="5184576" cy="272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939660" y="4630276"/>
            <a:ext cx="1576556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Interactive Recommendations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1400" b="1" dirty="0" smtClean="0">
                <a:latin typeface="Courier New" pitchFamily="49" charset="0"/>
                <a:cs typeface="Courier New" pitchFamily="49" charset="0"/>
              </a:rPr>
              <a:t>	</a:t>
            </a:r>
            <a:endParaRPr lang="en-US" altLang="ko-KR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ko-KR" sz="2000" b="1" dirty="0" smtClean="0">
                <a:latin typeface="Arno Pro" pitchFamily="18" charset="0"/>
                <a:cs typeface="Courier New" pitchFamily="49" charset="0"/>
              </a:rPr>
              <a:t>	Problem 4. 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Given a set of entity-groups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= {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i="1" baseline="-25000" dirty="0" smtClean="0">
                <a:latin typeface="Arno Pro" pitchFamily="18" charset="0"/>
                <a:cs typeface="Courier New" pitchFamily="49" charset="0"/>
              </a:rPr>
              <a:t>1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,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i="1" baseline="-25000" dirty="0" smtClean="0">
                <a:latin typeface="Arno Pro" pitchFamily="18" charset="0"/>
                <a:cs typeface="Courier New" pitchFamily="49" charset="0"/>
              </a:rPr>
              <a:t>2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, …, </a:t>
            </a:r>
            <a:r>
              <a:rPr lang="en-US" altLang="ko-KR" sz="2000" i="1" dirty="0" err="1" smtClean="0"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i="1" baseline="-25000" dirty="0" err="1" smtClean="0">
                <a:latin typeface="Arno Pro" pitchFamily="18" charset="0"/>
                <a:cs typeface="Courier New" pitchFamily="49" charset="0"/>
              </a:rPr>
              <a:t>n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} and a query of</a:t>
            </a:r>
            <a:r>
              <a:rPr lang="ko-KR" altLang="en-US" sz="2000" dirty="0" smtClean="0">
                <a:latin typeface="Arno Pro" pitchFamily="18" charset="0"/>
                <a:cs typeface="Courier New" pitchFamily="49" charset="0"/>
              </a:rPr>
              <a:t> 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/>
            </a:r>
            <a:br>
              <a:rPr lang="en-US" altLang="ko-KR" sz="2000" dirty="0" smtClean="0">
                <a:latin typeface="Arno Pro" pitchFamily="18" charset="0"/>
                <a:cs typeface="Courier New" pitchFamily="49" charset="0"/>
              </a:rPr>
            </a:b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tags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q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= {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t</a:t>
            </a:r>
            <a:r>
              <a:rPr lang="en-US" altLang="ko-KR" sz="2000" i="1" baseline="-25000" dirty="0" smtClean="0">
                <a:latin typeface="Arno Pro" pitchFamily="18" charset="0"/>
                <a:cs typeface="Courier New" pitchFamily="49" charset="0"/>
              </a:rPr>
              <a:t>1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,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t</a:t>
            </a:r>
            <a:r>
              <a:rPr lang="en-US" altLang="ko-KR" sz="2000" i="1" baseline="-25000" dirty="0" smtClean="0">
                <a:latin typeface="Arno Pro" pitchFamily="18" charset="0"/>
                <a:cs typeface="Courier New" pitchFamily="49" charset="0"/>
              </a:rPr>
              <a:t>2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, …,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t</a:t>
            </a:r>
            <a:r>
              <a:rPr lang="en-US" altLang="ko-KR" sz="2000" i="1" baseline="-25000" dirty="0" smtClean="0">
                <a:latin typeface="Arno Pro" pitchFamily="18" charset="0"/>
                <a:cs typeface="Courier New" pitchFamily="49" charset="0"/>
              </a:rPr>
              <a:t>m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}, find the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k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largest groups from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 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that satisfy the following condition: </a:t>
            </a:r>
            <a:endParaRPr lang="en-US" altLang="ko-KR" sz="2000" dirty="0" smtClean="0">
              <a:latin typeface="Arno Pro" pitchFamily="18" charset="0"/>
              <a:cs typeface="Courier New" pitchFamily="49" charset="0"/>
            </a:endParaRPr>
          </a:p>
          <a:p>
            <a:pPr algn="ctr">
              <a:buNone/>
            </a:pPr>
            <a:r>
              <a:rPr lang="en-US" altLang="ko-KR" sz="2000" i="1" dirty="0" err="1" smtClean="0">
                <a:latin typeface="Arno Pro" pitchFamily="18" charset="0"/>
                <a:cs typeface="Courier New" pitchFamily="49" charset="0"/>
              </a:rPr>
              <a:t>ts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(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) </a:t>
            </a:r>
            <a:r>
              <a:rPr lang="en-US" altLang="ko-KR" sz="2000" dirty="0" smtClean="0">
                <a:latin typeface="Cambria Math"/>
                <a:ea typeface="Cambria Math"/>
                <a:cs typeface="Courier New" pitchFamily="49" charset="0"/>
              </a:rPr>
              <a:t>⋂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</a:t>
            </a:r>
            <a:r>
              <a:rPr lang="en-US" altLang="ko-KR" sz="2000" i="1" dirty="0" err="1" smtClean="0">
                <a:latin typeface="Arno Pro" pitchFamily="18" charset="0"/>
                <a:cs typeface="Courier New" pitchFamily="49" charset="0"/>
              </a:rPr>
              <a:t>t</a:t>
            </a:r>
            <a:r>
              <a:rPr lang="en-US" altLang="ko-KR" sz="2000" i="1" baseline="-25000" dirty="0" err="1" smtClean="0">
                <a:latin typeface="Arno Pro" pitchFamily="18" charset="0"/>
                <a:cs typeface="Courier New" pitchFamily="49" charset="0"/>
              </a:rPr>
              <a:t>i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</a:t>
            </a:r>
            <a:r>
              <a:rPr lang="en-US" altLang="ko-KR" sz="2000" dirty="0" smtClean="0">
                <a:latin typeface="Cambria Math"/>
                <a:ea typeface="Cambria Math"/>
                <a:cs typeface="Courier New" pitchFamily="49" charset="0"/>
              </a:rPr>
              <a:t>≠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0, </a:t>
            </a:r>
            <a:r>
              <a:rPr lang="en-US" altLang="ko-KR" sz="2000" dirty="0" smtClean="0">
                <a:latin typeface="Cambria Math"/>
                <a:ea typeface="Cambria Math"/>
                <a:cs typeface="Courier New" pitchFamily="49" charset="0"/>
              </a:rPr>
              <a:t>∀</a:t>
            </a:r>
            <a:r>
              <a:rPr lang="en-US" altLang="ko-KR" sz="2000" i="1" dirty="0" err="1" smtClean="0">
                <a:latin typeface="Arno Pro" pitchFamily="18" charset="0"/>
                <a:cs typeface="Courier New" pitchFamily="49" charset="0"/>
              </a:rPr>
              <a:t>t</a:t>
            </a:r>
            <a:r>
              <a:rPr lang="en-US" altLang="ko-KR" sz="2000" i="1" baseline="-25000" dirty="0" err="1" smtClean="0">
                <a:latin typeface="Arno Pro" pitchFamily="18" charset="0"/>
                <a:cs typeface="Courier New" pitchFamily="49" charset="0"/>
              </a:rPr>
              <a:t>i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</a:t>
            </a:r>
            <a:r>
              <a:rPr lang="en-US" altLang="ko-KR" sz="2000" dirty="0" smtClean="0">
                <a:latin typeface="Cambria Math"/>
                <a:ea typeface="Cambria Math"/>
                <a:cs typeface="Courier New" pitchFamily="49" charset="0"/>
              </a:rPr>
              <a:t>∈ </a:t>
            </a:r>
            <a:r>
              <a:rPr lang="en-US" altLang="ko-KR" sz="2000" i="1" dirty="0" smtClean="0">
                <a:latin typeface="Arno Pro" pitchFamily="18" charset="0"/>
                <a:cs typeface="Courier New" pitchFamily="49" charset="0"/>
              </a:rPr>
              <a:t>q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Use an inverted index</a:t>
            </a:r>
          </a:p>
          <a:p>
            <a:pPr lvl="1"/>
            <a:r>
              <a:rPr lang="en-US" altLang="ko-KR" dirty="0" smtClean="0"/>
              <a:t>Mapping each tag to the list of groups that contain it</a:t>
            </a:r>
          </a:p>
          <a:p>
            <a:pPr lvl="1"/>
            <a:r>
              <a:rPr lang="en-US" altLang="ko-KR" dirty="0" smtClean="0"/>
              <a:t>Groups in each list are sorted by their size and by the # of endorsers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>
                <a:latin typeface="Arno Pro" pitchFamily="18" charset="0"/>
              </a:rPr>
              <a:t>TopKFinder</a:t>
            </a:r>
            <a:r>
              <a:rPr lang="en-US" altLang="ko-KR" dirty="0" smtClean="0"/>
              <a:t> Algorithm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Interactive Recommendations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Arno Pro" pitchFamily="18" charset="0"/>
              </a:rPr>
              <a:t>TopKFinder</a:t>
            </a:r>
            <a:r>
              <a:rPr lang="en-US" altLang="ko-KR" dirty="0" smtClean="0"/>
              <a:t> Algorithm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i="1" dirty="0" smtClean="0">
                <a:solidFill>
                  <a:schemeClr val="accent5"/>
                </a:solidFill>
              </a:rPr>
              <a:t>Q1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B, C, D}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B, C}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B, D}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…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i="1" dirty="0" smtClean="0">
                <a:solidFill>
                  <a:srgbClr val="FFC000"/>
                </a:solidFill>
              </a:rPr>
              <a:t>Q2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B, D, E}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B, D}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{A, D, E}</a:t>
            </a:r>
          </a:p>
          <a:p>
            <a:pPr>
              <a:buNone/>
            </a:pPr>
            <a:r>
              <a:rPr lang="en-US" altLang="ko-KR" sz="1800" dirty="0" smtClean="0"/>
              <a:t>	</a:t>
            </a:r>
            <a:r>
              <a:rPr lang="en-US" altLang="ko-KR" sz="1800" dirty="0" smtClean="0"/>
              <a:t>…</a:t>
            </a:r>
            <a:endParaRPr lang="en-US" altLang="ko-KR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99992" y="3284984"/>
            <a:ext cx="974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rbel" pitchFamily="34" charset="0"/>
              </a:rPr>
              <a:t>{A, B, D}</a:t>
            </a:r>
          </a:p>
          <a:p>
            <a:r>
              <a:rPr lang="en-US" altLang="ko-KR" dirty="0" smtClean="0">
                <a:latin typeface="Corbel" pitchFamily="34" charset="0"/>
              </a:rPr>
              <a:t>{A, B}</a:t>
            </a:r>
          </a:p>
          <a:p>
            <a:r>
              <a:rPr lang="en-US" altLang="ko-KR" dirty="0" smtClean="0">
                <a:latin typeface="Corbel" pitchFamily="34" charset="0"/>
              </a:rPr>
              <a:t>{B, D}</a:t>
            </a:r>
          </a:p>
          <a:p>
            <a:r>
              <a:rPr lang="en-US" altLang="ko-KR" dirty="0" smtClean="0">
                <a:latin typeface="Corbel" pitchFamily="34" charset="0"/>
              </a:rPr>
              <a:t>…</a:t>
            </a:r>
            <a:endParaRPr lang="ko-KR" altLang="en-US" dirty="0">
              <a:latin typeface="Corbel" pitchFamily="34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491880" y="3645024"/>
            <a:ext cx="72008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 rot="10800000">
            <a:off x="1835696" y="2420888"/>
            <a:ext cx="216024" cy="10081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/>
          <p:cNvSpPr/>
          <p:nvPr/>
        </p:nvSpPr>
        <p:spPr>
          <a:xfrm rot="10800000">
            <a:off x="1835696" y="4365104"/>
            <a:ext cx="216024" cy="10081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5736" y="270892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rbel" pitchFamily="34" charset="0"/>
              </a:rPr>
              <a:t>List 1</a:t>
            </a:r>
            <a:endParaRPr lang="ko-KR" altLang="en-US" dirty="0"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465313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rbel" pitchFamily="34" charset="0"/>
              </a:rPr>
              <a:t>List 2</a:t>
            </a:r>
            <a:endParaRPr lang="ko-KR" altLang="en-US" dirty="0">
              <a:latin typeface="Corbe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4248" y="3558674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rbel" pitchFamily="34" charset="0"/>
              </a:rPr>
              <a:t>{A, B, D}</a:t>
            </a:r>
          </a:p>
          <a:p>
            <a:r>
              <a:rPr lang="en-US" altLang="ko-KR" dirty="0" smtClean="0">
                <a:latin typeface="Corbel" pitchFamily="34" charset="0"/>
              </a:rPr>
              <a:t>{A, B}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796136" y="3645024"/>
            <a:ext cx="720080" cy="43204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56328" y="3284984"/>
            <a:ext cx="77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Corbel" pitchFamily="34" charset="0"/>
              </a:rPr>
              <a:t>Top-K</a:t>
            </a:r>
            <a:endParaRPr lang="ko-KR" altLang="en-US" b="1" dirty="0">
              <a:solidFill>
                <a:srgbClr val="C00000"/>
              </a:solidFill>
              <a:latin typeface="Corbel" pitchFamily="34" charset="0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Datasets</a:t>
            </a:r>
          </a:p>
          <a:p>
            <a:pPr lvl="1"/>
            <a:r>
              <a:rPr lang="en-US" altLang="ko-KR" dirty="0" smtClean="0"/>
              <a:t>Twitter dataset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DBLP dataset</a:t>
            </a:r>
          </a:p>
          <a:p>
            <a:pPr lvl="1"/>
            <a:endParaRPr lang="ko-KR" altLang="en-US" dirty="0"/>
          </a:p>
        </p:txBody>
      </p:sp>
      <p:grpSp>
        <p:nvGrpSpPr>
          <p:cNvPr id="91" name="그룹 90"/>
          <p:cNvGrpSpPr/>
          <p:nvPr/>
        </p:nvGrpSpPr>
        <p:grpSpPr>
          <a:xfrm>
            <a:off x="1331640" y="1996196"/>
            <a:ext cx="4153552" cy="1720836"/>
            <a:chOff x="2987824" y="1916832"/>
            <a:chExt cx="4153552" cy="172083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2003" y="1916832"/>
              <a:ext cx="363893" cy="352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31840" y="2276872"/>
              <a:ext cx="363893" cy="35268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7824" y="2636912"/>
              <a:ext cx="363893" cy="352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19872" y="3284984"/>
              <a:ext cx="363893" cy="352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31840" y="2996952"/>
              <a:ext cx="363893" cy="352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5796136" y="2053492"/>
              <a:ext cx="1261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92D050"/>
                  </a:solidFill>
                  <a:latin typeface="Corbel" pitchFamily="34" charset="0"/>
                </a:rPr>
                <a:t>Britney Spears</a:t>
              </a:r>
              <a:endParaRPr lang="ko-KR" altLang="en-US" sz="1400" dirty="0">
                <a:solidFill>
                  <a:srgbClr val="92D050"/>
                </a:solidFill>
                <a:latin typeface="Corbe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96136" y="2413532"/>
              <a:ext cx="13452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F0"/>
                  </a:solidFill>
                  <a:latin typeface="Corbel" pitchFamily="34" charset="0"/>
                </a:rPr>
                <a:t>Ashton </a:t>
              </a:r>
              <a:r>
                <a:rPr lang="en-US" altLang="ko-KR" sz="1400" dirty="0" err="1" smtClean="0">
                  <a:solidFill>
                    <a:srgbClr val="00B0F0"/>
                  </a:solidFill>
                  <a:latin typeface="Corbel" pitchFamily="34" charset="0"/>
                </a:rPr>
                <a:t>Kutcher</a:t>
              </a:r>
              <a:endParaRPr lang="ko-KR" altLang="en-US" sz="1400" dirty="0">
                <a:solidFill>
                  <a:srgbClr val="00B0F0"/>
                </a:solidFill>
                <a:latin typeface="Corbe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96136" y="2773572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7030A0"/>
                  </a:solidFill>
                  <a:latin typeface="Corbel" pitchFamily="34" charset="0"/>
                </a:rPr>
                <a:t>Evan Williams</a:t>
              </a:r>
              <a:endParaRPr lang="ko-KR" altLang="en-US" sz="1400" dirty="0">
                <a:solidFill>
                  <a:srgbClr val="7030A0"/>
                </a:solidFill>
                <a:latin typeface="Corbe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96136" y="3133612"/>
              <a:ext cx="1270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>
                      <a:lumMod val="75000"/>
                    </a:schemeClr>
                  </a:solidFill>
                  <a:latin typeface="Corbel" pitchFamily="34" charset="0"/>
                </a:rPr>
                <a:t>Oprah Winfrey</a:t>
              </a:r>
            </a:p>
          </p:txBody>
        </p:sp>
        <p:cxnSp>
          <p:nvCxnSpPr>
            <p:cNvPr id="35" name="직선 화살표 연결선 34"/>
            <p:cNvCxnSpPr>
              <a:stCxn id="4" idx="3"/>
              <a:endCxn id="29" idx="1"/>
            </p:cNvCxnSpPr>
            <p:nvPr/>
          </p:nvCxnSpPr>
          <p:spPr>
            <a:xfrm>
              <a:off x="3635896" y="2093174"/>
              <a:ext cx="2160240" cy="1142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4" idx="3"/>
              <a:endCxn id="31" idx="1"/>
            </p:cNvCxnSpPr>
            <p:nvPr/>
          </p:nvCxnSpPr>
          <p:spPr>
            <a:xfrm>
              <a:off x="3635896" y="2093174"/>
              <a:ext cx="2160240" cy="83428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5" idx="3"/>
              <a:endCxn id="30" idx="1"/>
            </p:cNvCxnSpPr>
            <p:nvPr/>
          </p:nvCxnSpPr>
          <p:spPr>
            <a:xfrm>
              <a:off x="3495733" y="2453214"/>
              <a:ext cx="2300403" cy="1142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6" idx="3"/>
              <a:endCxn id="30" idx="1"/>
            </p:cNvCxnSpPr>
            <p:nvPr/>
          </p:nvCxnSpPr>
          <p:spPr>
            <a:xfrm flipV="1">
              <a:off x="3351717" y="2567421"/>
              <a:ext cx="2444419" cy="24583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3"/>
              <a:endCxn id="32" idx="1"/>
            </p:cNvCxnSpPr>
            <p:nvPr/>
          </p:nvCxnSpPr>
          <p:spPr>
            <a:xfrm>
              <a:off x="3495733" y="3173294"/>
              <a:ext cx="2300403" cy="1142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7" idx="3"/>
              <a:endCxn id="29" idx="1"/>
            </p:cNvCxnSpPr>
            <p:nvPr/>
          </p:nvCxnSpPr>
          <p:spPr>
            <a:xfrm flipV="1">
              <a:off x="3783765" y="2207381"/>
              <a:ext cx="2012371" cy="125394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7" idx="3"/>
              <a:endCxn id="32" idx="1"/>
            </p:cNvCxnSpPr>
            <p:nvPr/>
          </p:nvCxnSpPr>
          <p:spPr>
            <a:xfrm flipV="1">
              <a:off x="3783765" y="3287501"/>
              <a:ext cx="2012371" cy="17382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/>
          <p:cNvGrpSpPr/>
          <p:nvPr/>
        </p:nvGrpSpPr>
        <p:grpSpPr>
          <a:xfrm>
            <a:off x="2402484" y="4581128"/>
            <a:ext cx="4617788" cy="1872208"/>
            <a:chOff x="2627784" y="4509120"/>
            <a:chExt cx="4617788" cy="1872208"/>
          </a:xfrm>
        </p:grpSpPr>
        <p:pic>
          <p:nvPicPr>
            <p:cNvPr id="5129" name="Picture 9" descr="C:\Users\Hyewon Lim\AppData\Local\Microsoft\Windows\Temporary Internet Files\Content.IE5\TIT5N3YF\MC900432605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824" y="4509120"/>
              <a:ext cx="432048" cy="432048"/>
            </a:xfrm>
            <a:prstGeom prst="rect">
              <a:avLst/>
            </a:prstGeom>
            <a:noFill/>
          </p:spPr>
        </p:pic>
        <p:pic>
          <p:nvPicPr>
            <p:cNvPr id="52" name="Picture 9" descr="C:\Users\Hyewon Lim\AppData\Local\Microsoft\Windows\Temporary Internet Files\Content.IE5\TIT5N3YF\MC900432605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4941168"/>
              <a:ext cx="432048" cy="432048"/>
            </a:xfrm>
            <a:prstGeom prst="rect">
              <a:avLst/>
            </a:prstGeom>
            <a:noFill/>
          </p:spPr>
        </p:pic>
        <p:pic>
          <p:nvPicPr>
            <p:cNvPr id="53" name="Picture 9" descr="C:\Users\Hyewon Lim\AppData\Local\Microsoft\Windows\Temporary Internet Files\Content.IE5\TIT5N3YF\MC900432605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43808" y="5517232"/>
              <a:ext cx="432048" cy="432048"/>
            </a:xfrm>
            <a:prstGeom prst="rect">
              <a:avLst/>
            </a:prstGeom>
            <a:noFill/>
          </p:spPr>
        </p:pic>
        <p:pic>
          <p:nvPicPr>
            <p:cNvPr id="54" name="Picture 9" descr="C:\Users\Hyewon Lim\AppData\Local\Microsoft\Windows\Temporary Internet Files\Content.IE5\TIT5N3YF\MC900432605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872" y="5949280"/>
              <a:ext cx="432048" cy="432048"/>
            </a:xfrm>
            <a:prstGeom prst="rect">
              <a:avLst/>
            </a:prstGeom>
            <a:noFill/>
          </p:spPr>
        </p:pic>
        <p:sp>
          <p:nvSpPr>
            <p:cNvPr id="65" name="TextBox 64"/>
            <p:cNvSpPr txBox="1"/>
            <p:nvPr/>
          </p:nvSpPr>
          <p:spPr>
            <a:xfrm>
              <a:off x="5868144" y="4725144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rgbClr val="92D050"/>
                  </a:solidFill>
                  <a:latin typeface="Corbel" pitchFamily="34" charset="0"/>
                </a:rPr>
                <a:t>Jiawei</a:t>
              </a:r>
              <a:r>
                <a:rPr lang="ko-KR" altLang="en-US" sz="1400" dirty="0" smtClean="0">
                  <a:solidFill>
                    <a:srgbClr val="92D050"/>
                  </a:solidFill>
                  <a:latin typeface="Corbe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92D050"/>
                  </a:solidFill>
                  <a:latin typeface="Corbel" pitchFamily="34" charset="0"/>
                </a:rPr>
                <a:t>Han</a:t>
              </a:r>
              <a:endParaRPr lang="ko-KR" altLang="en-US" sz="1400" dirty="0">
                <a:solidFill>
                  <a:srgbClr val="92D050"/>
                </a:solidFill>
                <a:latin typeface="Corbe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8144" y="5085184"/>
              <a:ext cx="1016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F0"/>
                  </a:solidFill>
                  <a:latin typeface="Corbel" pitchFamily="34" charset="0"/>
                </a:rPr>
                <a:t>R. </a:t>
              </a:r>
              <a:r>
                <a:rPr lang="en-US" altLang="ko-KR" sz="1400" dirty="0" err="1" smtClean="0">
                  <a:solidFill>
                    <a:srgbClr val="00B0F0"/>
                  </a:solidFill>
                  <a:latin typeface="Corbel" pitchFamily="34" charset="0"/>
                </a:rPr>
                <a:t>Agrawal</a:t>
              </a:r>
              <a:endParaRPr lang="ko-KR" altLang="en-US" sz="1400" dirty="0">
                <a:solidFill>
                  <a:srgbClr val="00B0F0"/>
                </a:solidFill>
                <a:latin typeface="Corbe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68144" y="5445224"/>
              <a:ext cx="1099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7030A0"/>
                  </a:solidFill>
                  <a:latin typeface="Corbel" pitchFamily="34" charset="0"/>
                </a:rPr>
                <a:t>Stefano </a:t>
              </a:r>
              <a:r>
                <a:rPr lang="en-US" altLang="ko-KR" sz="1400" dirty="0" err="1" smtClean="0">
                  <a:solidFill>
                    <a:srgbClr val="7030A0"/>
                  </a:solidFill>
                  <a:latin typeface="Corbel" pitchFamily="34" charset="0"/>
                </a:rPr>
                <a:t>Ceri</a:t>
              </a:r>
              <a:endParaRPr lang="ko-KR" altLang="en-US" sz="1400" dirty="0">
                <a:solidFill>
                  <a:srgbClr val="7030A0"/>
                </a:solidFill>
                <a:latin typeface="Corbel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68144" y="5805264"/>
              <a:ext cx="1377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6">
                      <a:lumMod val="75000"/>
                    </a:schemeClr>
                  </a:solidFill>
                  <a:latin typeface="Corbel" pitchFamily="34" charset="0"/>
                </a:rPr>
                <a:t>Serge </a:t>
              </a:r>
              <a:r>
                <a:rPr lang="en-US" altLang="ko-KR" sz="1400" dirty="0" err="1" smtClean="0">
                  <a:solidFill>
                    <a:schemeClr val="accent6">
                      <a:lumMod val="75000"/>
                    </a:schemeClr>
                  </a:solidFill>
                  <a:latin typeface="Corbel" pitchFamily="34" charset="0"/>
                </a:rPr>
                <a:t>Abiteboul</a:t>
              </a:r>
              <a:endPara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Corbel" pitchFamily="34" charset="0"/>
              </a:endParaRPr>
            </a:p>
          </p:txBody>
        </p:sp>
        <p:cxnSp>
          <p:nvCxnSpPr>
            <p:cNvPr id="70" name="직선 화살표 연결선 69"/>
            <p:cNvCxnSpPr>
              <a:stCxn id="5129" idx="3"/>
              <a:endCxn id="65" idx="1"/>
            </p:cNvCxnSpPr>
            <p:nvPr/>
          </p:nvCxnSpPr>
          <p:spPr>
            <a:xfrm>
              <a:off x="3419872" y="4725144"/>
              <a:ext cx="2448272" cy="15388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2" idx="3"/>
              <a:endCxn id="66" idx="1"/>
            </p:cNvCxnSpPr>
            <p:nvPr/>
          </p:nvCxnSpPr>
          <p:spPr>
            <a:xfrm>
              <a:off x="3059832" y="5157192"/>
              <a:ext cx="2808312" cy="818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53" idx="3"/>
              <a:endCxn id="67" idx="1"/>
            </p:cNvCxnSpPr>
            <p:nvPr/>
          </p:nvCxnSpPr>
          <p:spPr>
            <a:xfrm flipV="1">
              <a:off x="3275856" y="5599113"/>
              <a:ext cx="2592288" cy="13414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53" idx="3"/>
              <a:endCxn id="68" idx="1"/>
            </p:cNvCxnSpPr>
            <p:nvPr/>
          </p:nvCxnSpPr>
          <p:spPr>
            <a:xfrm>
              <a:off x="3275856" y="5733256"/>
              <a:ext cx="2592288" cy="22589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54" idx="3"/>
              <a:endCxn id="67" idx="1"/>
            </p:cNvCxnSpPr>
            <p:nvPr/>
          </p:nvCxnSpPr>
          <p:spPr>
            <a:xfrm flipV="1">
              <a:off x="3851920" y="5599113"/>
              <a:ext cx="2016224" cy="56619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5129" idx="3"/>
              <a:endCxn id="66" idx="1"/>
            </p:cNvCxnSpPr>
            <p:nvPr/>
          </p:nvCxnSpPr>
          <p:spPr>
            <a:xfrm>
              <a:off x="3419872" y="4725144"/>
              <a:ext cx="2448272" cy="5139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52" idx="3"/>
              <a:endCxn id="67" idx="1"/>
            </p:cNvCxnSpPr>
            <p:nvPr/>
          </p:nvCxnSpPr>
          <p:spPr>
            <a:xfrm>
              <a:off x="3059832" y="5157192"/>
              <a:ext cx="2808312" cy="44192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/>
          <p:cNvGrpSpPr/>
          <p:nvPr/>
        </p:nvGrpSpPr>
        <p:grpSpPr>
          <a:xfrm>
            <a:off x="4042301" y="1916832"/>
            <a:ext cx="4490139" cy="1737060"/>
            <a:chOff x="4042301" y="1925699"/>
            <a:chExt cx="4490139" cy="1737060"/>
          </a:xfrm>
        </p:grpSpPr>
        <p:sp>
          <p:nvSpPr>
            <p:cNvPr id="96" name="TextBox 95"/>
            <p:cNvSpPr txBox="1"/>
            <p:nvPr/>
          </p:nvSpPr>
          <p:spPr>
            <a:xfrm>
              <a:off x="6987850" y="2258444"/>
              <a:ext cx="15445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Corbel" pitchFamily="34" charset="0"/>
                </a:rPr>
                <a:t>Music Artist</a:t>
              </a:r>
            </a:p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Corbel" pitchFamily="34" charset="0"/>
                </a:rPr>
                <a:t>TV Personality</a:t>
              </a:r>
            </a:p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Corbel" pitchFamily="34" charset="0"/>
                </a:rPr>
                <a:t>Athlete</a:t>
              </a:r>
            </a:p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Corbel" pitchFamily="34" charset="0"/>
                </a:rPr>
                <a:t>Business Person</a:t>
              </a:r>
            </a:p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Corbel" pitchFamily="34" charset="0"/>
                </a:rPr>
                <a:t>Other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Corbel" pitchFamily="34" charset="0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 rot="1116404">
              <a:off x="4042301" y="1925699"/>
              <a:ext cx="1440160" cy="1728192"/>
            </a:xfrm>
            <a:prstGeom prst="ellipse">
              <a:avLst/>
            </a:prstGeom>
            <a:noFill/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4042302" y="1934567"/>
              <a:ext cx="1440160" cy="1728192"/>
            </a:xfrm>
            <a:prstGeom prst="ellipse">
              <a:avLst/>
            </a:prstGeom>
            <a:noFill/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자유형 121"/>
            <p:cNvSpPr/>
            <p:nvPr/>
          </p:nvSpPr>
          <p:spPr>
            <a:xfrm>
              <a:off x="5420497" y="2323069"/>
              <a:ext cx="1178011" cy="702962"/>
            </a:xfrm>
            <a:custGeom>
              <a:avLst/>
              <a:gdLst>
                <a:gd name="connsiteX0" fmla="*/ 0 w 1178011"/>
                <a:gd name="connsiteY0" fmla="*/ 0 h 702962"/>
                <a:gd name="connsiteX1" fmla="*/ 197708 w 1178011"/>
                <a:gd name="connsiteY1" fmla="*/ 370703 h 702962"/>
                <a:gd name="connsiteX2" fmla="*/ 700216 w 1178011"/>
                <a:gd name="connsiteY2" fmla="*/ 659027 h 702962"/>
                <a:gd name="connsiteX3" fmla="*/ 1178011 w 1178011"/>
                <a:gd name="connsiteY3" fmla="*/ 634314 h 70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011" h="702962">
                  <a:moveTo>
                    <a:pt x="0" y="0"/>
                  </a:moveTo>
                  <a:cubicBezTo>
                    <a:pt x="40502" y="130432"/>
                    <a:pt x="81005" y="260865"/>
                    <a:pt x="197708" y="370703"/>
                  </a:cubicBezTo>
                  <a:cubicBezTo>
                    <a:pt x="314411" y="480541"/>
                    <a:pt x="536832" y="615092"/>
                    <a:pt x="700216" y="659027"/>
                  </a:cubicBezTo>
                  <a:cubicBezTo>
                    <a:pt x="863600" y="702962"/>
                    <a:pt x="1020805" y="668638"/>
                    <a:pt x="1178011" y="634314"/>
                  </a:cubicBezTo>
                </a:path>
              </a:pathLst>
            </a:custGeom>
            <a:ln w="3175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왼쪽 중괄호 122"/>
            <p:cNvSpPr/>
            <p:nvPr/>
          </p:nvSpPr>
          <p:spPr>
            <a:xfrm>
              <a:off x="6732240" y="2357747"/>
              <a:ext cx="216024" cy="1080120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슬라이드 번호 개체 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Experiments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Quantitative </a:t>
            </a:r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Group size distribution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Inverted index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 l="12142" t="26727" r="67269" b="32546"/>
          <a:stretch>
            <a:fillRect/>
          </a:stretch>
        </p:blipFill>
        <p:spPr bwMode="auto">
          <a:xfrm>
            <a:off x="1732185" y="1556792"/>
            <a:ext cx="245727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2731" t="26727" r="47736" b="31274"/>
          <a:stretch>
            <a:fillRect/>
          </a:stretch>
        </p:blipFill>
        <p:spPr bwMode="auto">
          <a:xfrm>
            <a:off x="2051720" y="4365104"/>
            <a:ext cx="2241220" cy="19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52566" t="26727" r="27146" b="32546"/>
          <a:stretch>
            <a:fillRect/>
          </a:stretch>
        </p:blipFill>
        <p:spPr bwMode="auto">
          <a:xfrm>
            <a:off x="5076056" y="1556792"/>
            <a:ext cx="242126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72854" t="26727" r="6557" b="31274"/>
          <a:stretch>
            <a:fillRect/>
          </a:stretch>
        </p:blipFill>
        <p:spPr bwMode="auto">
          <a:xfrm>
            <a:off x="5220072" y="4365104"/>
            <a:ext cx="2362366" cy="199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Experiments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Qualitative </a:t>
            </a:r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 a set of 10 queries for each dataset</a:t>
            </a:r>
          </a:p>
          <a:p>
            <a:pPr lvl="1"/>
            <a:r>
              <a:rPr lang="en-US" altLang="ko-KR" dirty="0" smtClean="0"/>
              <a:t>DBLP</a:t>
            </a:r>
          </a:p>
          <a:p>
            <a:pPr lvl="2"/>
            <a:r>
              <a:rPr lang="en-US" altLang="ko-KR" dirty="0" smtClean="0"/>
              <a:t>9 queries from the session names of the SIGKDD 2006</a:t>
            </a:r>
          </a:p>
          <a:p>
            <a:pPr lvl="2"/>
            <a:r>
              <a:rPr lang="en-US" altLang="ko-KR" dirty="0" smtClean="0"/>
              <a:t>One query for relevance</a:t>
            </a:r>
          </a:p>
          <a:p>
            <a:pPr lvl="1"/>
            <a:r>
              <a:rPr lang="en-US" altLang="ko-KR" dirty="0" smtClean="0"/>
              <a:t>Twitter</a:t>
            </a:r>
          </a:p>
          <a:p>
            <a:pPr lvl="2"/>
            <a:r>
              <a:rPr lang="en-US" altLang="ko-KR" dirty="0" smtClean="0"/>
              <a:t>Popular tags from the corpus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each query</a:t>
            </a:r>
          </a:p>
          <a:p>
            <a:pPr lvl="1"/>
            <a:r>
              <a:rPr lang="en-US" altLang="ko-KR" dirty="0" smtClean="0"/>
              <a:t>Report the top-1 group of entities and the number of common endorsers per group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Experiments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Qualitative </a:t>
            </a:r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 for DBLP</a:t>
            </a:r>
          </a:p>
          <a:p>
            <a:pPr lvl="1"/>
            <a:r>
              <a:rPr lang="en-US" altLang="ko-KR" dirty="0" smtClean="0"/>
              <a:t>Highly-cited and well-known authors</a:t>
            </a:r>
          </a:p>
          <a:p>
            <a:pPr lvl="1"/>
            <a:r>
              <a:rPr lang="en-US" altLang="ko-KR" dirty="0" smtClean="0"/>
              <a:t>A</a:t>
            </a:r>
            <a:r>
              <a:rPr lang="en-US" altLang="ko-KR" dirty="0" smtClean="0"/>
              <a:t>uthors with numerous papers </a:t>
            </a:r>
          </a:p>
          <a:p>
            <a:pPr lvl="2"/>
            <a:r>
              <a:rPr lang="en-US" altLang="ko-KR" dirty="0" smtClean="0"/>
              <a:t>more likely to have larger, more diverse </a:t>
            </a:r>
            <a:r>
              <a:rPr lang="en-US" altLang="ko-KR" dirty="0" err="1" smtClean="0"/>
              <a:t>TagSets</a:t>
            </a:r>
            <a:r>
              <a:rPr lang="en-US" altLang="ko-KR" dirty="0" smtClean="0"/>
              <a:t> that overlap with those of other authors</a:t>
            </a:r>
          </a:p>
          <a:p>
            <a:pPr lvl="1"/>
            <a:r>
              <a:rPr lang="en-US" altLang="ko-KR" dirty="0" smtClean="0"/>
              <a:t>Co-authorships  (#9)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l="14276" t="8455" r="9437" b="49314"/>
          <a:stretch>
            <a:fillRect/>
          </a:stretch>
        </p:blipFill>
        <p:spPr bwMode="auto">
          <a:xfrm>
            <a:off x="1442531" y="3573016"/>
            <a:ext cx="626255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Experiments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Qualitative </a:t>
            </a:r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Results for Twitter</a:t>
            </a:r>
          </a:p>
          <a:p>
            <a:pPr lvl="1"/>
            <a:r>
              <a:rPr lang="en-US" altLang="ko-KR" dirty="0" smtClean="0"/>
              <a:t>Well-known in their respective fields</a:t>
            </a:r>
          </a:p>
          <a:p>
            <a:pPr lvl="1"/>
            <a:r>
              <a:rPr lang="en-US" altLang="ko-KR" dirty="0" smtClean="0"/>
              <a:t>Less focused queries lead to more diverse groups (#10)</a:t>
            </a:r>
          </a:p>
          <a:p>
            <a:pPr lvl="1"/>
            <a:r>
              <a:rPr lang="en-US" altLang="ko-KR" dirty="0" smtClean="0"/>
              <a:t>From general to focused one: #2, #3, #4</a:t>
            </a:r>
          </a:p>
          <a:p>
            <a:pPr lvl="2"/>
            <a:r>
              <a:rPr lang="en-US" altLang="ko-KR" dirty="0" smtClean="0"/>
              <a:t>#3 -&gt; #4: more followers because of the group size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l="14276" t="54306" r="9437" b="2716"/>
          <a:stretch>
            <a:fillRect/>
          </a:stretch>
        </p:blipFill>
        <p:spPr bwMode="auto">
          <a:xfrm>
            <a:off x="1388115" y="3212976"/>
            <a:ext cx="6371390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Experiments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Redundancy Filtering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Evaluate the redundancy filter for the minimum number of common endorsers T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6790" t="28037" r="3808" b="17633"/>
          <a:stretch>
            <a:fillRect/>
          </a:stretch>
        </p:blipFill>
        <p:spPr bwMode="auto">
          <a:xfrm>
            <a:off x="847501" y="2420888"/>
            <a:ext cx="746891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Extraction of Popular </a:t>
            </a:r>
            <a:r>
              <a:rPr lang="en-US" altLang="ko-KR" dirty="0" smtClean="0"/>
              <a:t>Groups</a:t>
            </a:r>
          </a:p>
          <a:p>
            <a:r>
              <a:rPr lang="en-US" altLang="ko-KR" dirty="0" smtClean="0"/>
              <a:t>Group Tagging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Eliminating Redundancy</a:t>
            </a:r>
          </a:p>
          <a:p>
            <a:r>
              <a:rPr lang="en-US" altLang="ko-KR" dirty="0" smtClean="0"/>
              <a:t>Interactive Recommendations</a:t>
            </a:r>
          </a:p>
          <a:p>
            <a:r>
              <a:rPr lang="en-US" altLang="ko-KR" dirty="0" smtClean="0"/>
              <a:t>Experiments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Formalized the problem of interactive recommendations in social endorsement networks</a:t>
            </a:r>
          </a:p>
          <a:p>
            <a:pPr lvl="1"/>
            <a:r>
              <a:rPr lang="en-US" altLang="ko-KR" dirty="0" smtClean="0"/>
              <a:t>Presented an efficient, query-driven framework for the solution of the problem</a:t>
            </a:r>
          </a:p>
          <a:p>
            <a:pPr lvl="1"/>
            <a:r>
              <a:rPr lang="en-US" altLang="ko-KR" dirty="0" smtClean="0"/>
              <a:t>Filtering mechanism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65" t="37923" r="26092" b="45170"/>
          <a:stretch>
            <a:fillRect/>
          </a:stretch>
        </p:blipFill>
        <p:spPr bwMode="auto">
          <a:xfrm>
            <a:off x="1259632" y="1628800"/>
            <a:ext cx="396044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7573" t="34301" r="29345" b="56038"/>
          <a:stretch>
            <a:fillRect/>
          </a:stretch>
        </p:blipFill>
        <p:spPr bwMode="auto">
          <a:xfrm>
            <a:off x="6156176" y="1844824"/>
            <a:ext cx="136815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3869" t="25847" r="57834" b="34538"/>
          <a:stretch>
            <a:fillRect/>
          </a:stretch>
        </p:blipFill>
        <p:spPr bwMode="auto">
          <a:xfrm>
            <a:off x="4716016" y="2996952"/>
            <a:ext cx="280831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64371" t="17393" r="7400" b="56039"/>
          <a:stretch>
            <a:fillRect/>
          </a:stretch>
        </p:blipFill>
        <p:spPr bwMode="auto">
          <a:xfrm>
            <a:off x="1259632" y="3212976"/>
            <a:ext cx="2232248" cy="119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 l="10755" t="50000" r="34853" b="28262"/>
          <a:stretch>
            <a:fillRect/>
          </a:stretch>
        </p:blipFill>
        <p:spPr bwMode="auto">
          <a:xfrm>
            <a:off x="2483768" y="4941168"/>
            <a:ext cx="4104456" cy="93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Social Endorsement Network</a:t>
            </a:r>
          </a:p>
          <a:p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363893" cy="35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132856"/>
            <a:ext cx="363893" cy="35268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132856"/>
            <a:ext cx="363893" cy="35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132856"/>
            <a:ext cx="363893" cy="35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Stock Photography: Polaroids of shoes on the ground"/>
          <p:cNvPicPr>
            <a:picLocks noChangeAspect="1" noChangeArrowheads="1"/>
          </p:cNvPicPr>
          <p:nvPr/>
        </p:nvPicPr>
        <p:blipFill>
          <a:blip r:embed="rId3" cstate="print"/>
          <a:srcRect l="35035" t="27452" r="38272" b="32426"/>
          <a:stretch>
            <a:fillRect/>
          </a:stretch>
        </p:blipFill>
        <p:spPr bwMode="auto">
          <a:xfrm>
            <a:off x="3131840" y="4509120"/>
            <a:ext cx="1152128" cy="1299744"/>
          </a:xfrm>
          <a:prstGeom prst="rect">
            <a:avLst/>
          </a:prstGeom>
          <a:noFill/>
        </p:spPr>
      </p:pic>
      <p:pic>
        <p:nvPicPr>
          <p:cNvPr id="2057" name="Picture 9" descr="http://pds.joinsmsn.com/news/component/tvdaily/201107/15/1310705085_179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509120"/>
            <a:ext cx="995382" cy="1296144"/>
          </a:xfrm>
          <a:prstGeom prst="rect">
            <a:avLst/>
          </a:prstGeom>
          <a:noFill/>
        </p:spPr>
      </p:pic>
      <p:pic>
        <p:nvPicPr>
          <p:cNvPr id="2059" name="Picture 11" descr="http://image.hanb.co.kr/network/1274142150@apple_ipad.jpg"/>
          <p:cNvPicPr>
            <a:picLocks noChangeAspect="1" noChangeArrowheads="1"/>
          </p:cNvPicPr>
          <p:nvPr/>
        </p:nvPicPr>
        <p:blipFill>
          <a:blip r:embed="rId5" cstate="print"/>
          <a:srcRect l="4877" t="10983" r="54884" b="13967"/>
          <a:stretch>
            <a:fillRect/>
          </a:stretch>
        </p:blipFill>
        <p:spPr bwMode="auto">
          <a:xfrm>
            <a:off x="4860032" y="4477590"/>
            <a:ext cx="1101195" cy="1368152"/>
          </a:xfrm>
          <a:prstGeom prst="rect">
            <a:avLst/>
          </a:prstGeom>
          <a:noFill/>
        </p:spPr>
      </p:pic>
      <p:pic>
        <p:nvPicPr>
          <p:cNvPr id="2065" name="Picture 17" descr="http://c.ask.nate.com/imgs/qrsi.php/10822096/17210996/0/5/A/노민우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4509120"/>
            <a:ext cx="1013706" cy="1351608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2132856"/>
            <a:ext cx="363893" cy="35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직선 화살표 연결선 21"/>
          <p:cNvCxnSpPr/>
          <p:nvPr/>
        </p:nvCxnSpPr>
        <p:spPr>
          <a:xfrm rot="16200000" flipH="1">
            <a:off x="1079612" y="3320988"/>
            <a:ext cx="1728192" cy="2160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835696" y="2564904"/>
            <a:ext cx="3528392" cy="1728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275856" y="2564904"/>
            <a:ext cx="2088232" cy="17281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rot="5400000">
            <a:off x="3239852" y="3032956"/>
            <a:ext cx="1800200" cy="86409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rot="16200000" flipH="1">
            <a:off x="5688124" y="2960948"/>
            <a:ext cx="1728192" cy="93610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5400000">
            <a:off x="6372200" y="3212976"/>
            <a:ext cx="1728192" cy="43204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10800000" flipV="1">
            <a:off x="3779912" y="2564904"/>
            <a:ext cx="3672408" cy="18002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r>
              <a:rPr lang="en-US" altLang="ko-KR" sz="1600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ko-KR" sz="2000" b="1" dirty="0" smtClean="0">
                <a:latin typeface="Arno Pro" pitchFamily="18" charset="0"/>
                <a:cs typeface="Courier New" pitchFamily="49" charset="0"/>
              </a:rPr>
              <a:t>Problem 1. 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Given a user-submitted query and a social endorsement network G, </a:t>
            </a:r>
            <a:br>
              <a:rPr lang="en-US" altLang="ko-KR" sz="2000" dirty="0" smtClean="0">
                <a:latin typeface="Arno Pro" pitchFamily="18" charset="0"/>
                <a:cs typeface="Courier New" pitchFamily="49" charset="0"/>
              </a:rPr>
            </a:b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we want to </a:t>
            </a:r>
            <a:r>
              <a:rPr lang="en-US" altLang="ko-KR" sz="2000" dirty="0" smtClean="0">
                <a:solidFill>
                  <a:srgbClr val="92D050"/>
                </a:solidFill>
                <a:latin typeface="Arno Pro" pitchFamily="18" charset="0"/>
                <a:cs typeface="Courier New" pitchFamily="49" charset="0"/>
              </a:rPr>
              <a:t>identify and recommend groups of entities</a:t>
            </a: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 that match the query and </a:t>
            </a:r>
            <a:br>
              <a:rPr lang="en-US" altLang="ko-KR" sz="2000" dirty="0" smtClean="0">
                <a:latin typeface="Arno Pro" pitchFamily="18" charset="0"/>
                <a:cs typeface="Courier New" pitchFamily="49" charset="0"/>
              </a:rPr>
            </a:br>
            <a:r>
              <a:rPr lang="en-US" altLang="ko-KR" sz="2000" dirty="0" smtClean="0">
                <a:latin typeface="Arno Pro" pitchFamily="18" charset="0"/>
                <a:cs typeface="Courier New" pitchFamily="49" charset="0"/>
              </a:rPr>
              <a:t>also share a significant number of common endorsers</a:t>
            </a:r>
            <a:endParaRPr lang="en-US" altLang="ko-KR" sz="1800" dirty="0" smtClean="0">
              <a:latin typeface="Arno Pro" pitchFamily="18" charset="0"/>
              <a:cs typeface="Courier New" pitchFamily="49" charset="0"/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Queries</a:t>
            </a:r>
          </a:p>
          <a:p>
            <a:pPr lvl="1"/>
            <a:r>
              <a:rPr lang="en-US" altLang="ko-KR" dirty="0" err="1" smtClean="0"/>
              <a:t>Facebook</a:t>
            </a:r>
            <a:r>
              <a:rPr lang="en-US" altLang="ko-KR" dirty="0" smtClean="0"/>
              <a:t>: Recommend </a:t>
            </a:r>
            <a:r>
              <a:rPr lang="en-US" altLang="ko-KR" i="1" u="sng" dirty="0" smtClean="0"/>
              <a:t>Chinese Restaurants</a:t>
            </a:r>
            <a:r>
              <a:rPr lang="en-US" altLang="ko-KR" dirty="0" smtClean="0"/>
              <a:t> </a:t>
            </a:r>
            <a:r>
              <a:rPr lang="en-US" altLang="ko-KR" i="1" u="sng" dirty="0" smtClean="0"/>
              <a:t>in San </a:t>
            </a:r>
            <a:r>
              <a:rPr lang="en-US" altLang="ko-KR" i="1" u="sng" dirty="0" err="1" smtClean="0"/>
              <a:t>Fransisco</a:t>
            </a:r>
            <a:endParaRPr lang="en-US" altLang="ko-KR" i="1" u="sng" dirty="0" smtClean="0"/>
          </a:p>
          <a:p>
            <a:pPr lvl="1"/>
            <a:r>
              <a:rPr lang="en-US" altLang="ko-KR" dirty="0" err="1" smtClean="0"/>
              <a:t>CiteULike</a:t>
            </a:r>
            <a:r>
              <a:rPr lang="en-US" altLang="ko-KR" dirty="0" smtClean="0"/>
              <a:t>: Recommend research papers </a:t>
            </a:r>
            <a:r>
              <a:rPr lang="en-US" altLang="ko-KR" i="1" u="sng" dirty="0" smtClean="0"/>
              <a:t>on Social Networks</a:t>
            </a:r>
          </a:p>
          <a:p>
            <a:pPr lvl="1"/>
            <a:r>
              <a:rPr lang="en-US" altLang="ko-KR" dirty="0" smtClean="0"/>
              <a:t>Twitter: Recommend </a:t>
            </a:r>
            <a:r>
              <a:rPr lang="en-US" altLang="ko-KR" i="1" u="sng" dirty="0" smtClean="0"/>
              <a:t>female</a:t>
            </a:r>
            <a:r>
              <a:rPr lang="en-US" altLang="ko-KR" dirty="0" smtClean="0"/>
              <a:t> </a:t>
            </a:r>
            <a:r>
              <a:rPr lang="en-US" altLang="ko-KR" i="1" u="sng" dirty="0" smtClean="0"/>
              <a:t>singers</a:t>
            </a:r>
            <a:r>
              <a:rPr lang="en-US" altLang="ko-KR" dirty="0" smtClean="0"/>
              <a:t> from </a:t>
            </a:r>
            <a:r>
              <a:rPr lang="en-US" altLang="ko-KR" i="1" u="sng" dirty="0" smtClean="0"/>
              <a:t>the USA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979712" y="4365104"/>
            <a:ext cx="6009538" cy="790347"/>
            <a:chOff x="1979712" y="4221088"/>
            <a:chExt cx="6009538" cy="790347"/>
          </a:xfrm>
        </p:grpSpPr>
        <p:sp>
          <p:nvSpPr>
            <p:cNvPr id="4" name="TextBox 3"/>
            <p:cNvSpPr txBox="1"/>
            <p:nvPr/>
          </p:nvSpPr>
          <p:spPr>
            <a:xfrm>
              <a:off x="2483768" y="4365104"/>
              <a:ext cx="55054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itchFamily="34" charset="0"/>
                </a:rPr>
                <a:t>“Whitney Houston, Mariah Carey and Celine Dion match</a:t>
              </a:r>
            </a:p>
            <a:p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itchFamily="34" charset="0"/>
                </a:rPr>
                <a:t>The query and also share 50,000 followers.”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1979712" y="4221088"/>
              <a:ext cx="443230" cy="320040"/>
            </a:xfrm>
            <a:custGeom>
              <a:avLst/>
              <a:gdLst>
                <a:gd name="connsiteX0" fmla="*/ 24130 w 443230"/>
                <a:gd name="connsiteY0" fmla="*/ 0 h 320040"/>
                <a:gd name="connsiteX1" fmla="*/ 69850 w 443230"/>
                <a:gd name="connsiteY1" fmla="*/ 228600 h 320040"/>
                <a:gd name="connsiteX2" fmla="*/ 443230 w 443230"/>
                <a:gd name="connsiteY2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30" h="320040">
                  <a:moveTo>
                    <a:pt x="24130" y="0"/>
                  </a:moveTo>
                  <a:cubicBezTo>
                    <a:pt x="12065" y="87630"/>
                    <a:pt x="0" y="175260"/>
                    <a:pt x="69850" y="228600"/>
                  </a:cubicBezTo>
                  <a:cubicBezTo>
                    <a:pt x="139700" y="281940"/>
                    <a:pt x="291465" y="300990"/>
                    <a:pt x="443230" y="32004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 overview of the framework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1770" t="22904" r="19416" b="5291"/>
          <a:stretch>
            <a:fillRect/>
          </a:stretch>
        </p:blipFill>
        <p:spPr bwMode="auto">
          <a:xfrm>
            <a:off x="1979712" y="1988840"/>
            <a:ext cx="518457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Extraction of Popular Groups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Produce an initial collection of popular entity-groups</a:t>
            </a:r>
          </a:p>
          <a:p>
            <a:pPr lvl="1"/>
            <a:r>
              <a:rPr lang="en-US" altLang="ko-KR" dirty="0" smtClean="0"/>
              <a:t>Problem of mining frequent item sets</a:t>
            </a:r>
            <a:endParaRPr lang="ko-KR" altLang="en-US" dirty="0" smtClean="0"/>
          </a:p>
          <a:p>
            <a:pPr>
              <a:buNone/>
            </a:pPr>
            <a:endParaRPr lang="en-US" altLang="ko-KR" dirty="0" smtClean="0"/>
          </a:p>
          <a:p>
            <a:pPr lvl="0">
              <a:buNone/>
            </a:pPr>
            <a:r>
              <a:rPr lang="en-US" altLang="ko-KR" sz="16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ko-KR" sz="2000" b="1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Problem 2. 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Given a social endorsement network G = (U, V, E) and a group of endorsed entities  g ∈ 2</a:t>
            </a:r>
            <a:r>
              <a:rPr lang="en-US" altLang="ko-KR" sz="2000" baseline="30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V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 let N(g) return the set of common endorsers of g in G. </a:t>
            </a:r>
            <a:b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</a:b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Then, find the set of entity-groups </a:t>
            </a: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 so that</a:t>
            </a:r>
          </a:p>
          <a:p>
            <a:pPr lvl="0" algn="ctr">
              <a:buNone/>
            </a:pPr>
            <a:r>
              <a:rPr lang="en-US" altLang="ko-KR" sz="2000" i="1" dirty="0" smtClean="0">
                <a:solidFill>
                  <a:prstClr val="black"/>
                </a:solidFill>
                <a:latin typeface="Brush Script MT" pitchFamily="66" charset="0"/>
                <a:cs typeface="Courier New" pitchFamily="49" charset="0"/>
              </a:rPr>
              <a:t>G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 = {g | g ∈ 2</a:t>
            </a:r>
            <a:r>
              <a:rPr lang="en-US" altLang="ko-KR" sz="2000" baseline="30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V</a:t>
            </a:r>
            <a:r>
              <a:rPr lang="en-US" altLang="ko-KR" sz="2000" dirty="0" smtClean="0">
                <a:solidFill>
                  <a:prstClr val="black"/>
                </a:solidFill>
                <a:latin typeface="Arno Pro" pitchFamily="18" charset="0"/>
                <a:cs typeface="Courier New" pitchFamily="49" charset="0"/>
              </a:rPr>
              <a:t>, |N(g)| ≥ T}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 Tagging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 smtClean="0"/>
              <a:t>“Why where these entities endorsed by the same large set of users?”</a:t>
            </a:r>
          </a:p>
          <a:p>
            <a:pPr lvl="1"/>
            <a:r>
              <a:rPr lang="en-US" altLang="ko-KR" dirty="0" smtClean="0"/>
              <a:t>Identify the common characteristics that make these entities appealing to the same crowd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6" name="Picture 2" descr="http://whereintown.com/wp-content/uploads/2010/11/TGI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852936"/>
            <a:ext cx="3105150" cy="2333625"/>
          </a:xfrm>
          <a:prstGeom prst="rect">
            <a:avLst/>
          </a:prstGeom>
          <a:noFill/>
        </p:spPr>
      </p:pic>
      <p:pic>
        <p:nvPicPr>
          <p:cNvPr id="1027" name="Picture 3" descr="C:\Users\Hyewon Lim\AppData\Local\Microsoft\Windows\Temporary Internet Files\Content.IE5\9IE2KFB8\MC900013282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409093">
            <a:off x="2843808" y="4941168"/>
            <a:ext cx="704578" cy="1011664"/>
          </a:xfrm>
          <a:prstGeom prst="rect">
            <a:avLst/>
          </a:prstGeom>
          <a:noFill/>
        </p:spPr>
      </p:pic>
      <p:pic>
        <p:nvPicPr>
          <p:cNvPr id="6" name="Picture 3" descr="C:\Users\Hyewon Lim\AppData\Local\Microsoft\Windows\Temporary Internet Files\Content.IE5\9IE2KFB8\MC900013282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29055">
            <a:off x="955770" y="4328256"/>
            <a:ext cx="704578" cy="1011664"/>
          </a:xfrm>
          <a:prstGeom prst="rect">
            <a:avLst/>
          </a:prstGeom>
          <a:noFill/>
        </p:spPr>
      </p:pic>
      <p:pic>
        <p:nvPicPr>
          <p:cNvPr id="8" name="Picture 3" descr="C:\Users\Hyewon Lim\AppData\Local\Microsoft\Windows\Temporary Internet Files\Content.IE5\9IE2KFB8\MC900013282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495951">
            <a:off x="4387659" y="3580937"/>
            <a:ext cx="704576" cy="1011664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 l="63606" t="46182" r="17685" b="42364"/>
          <a:stretch>
            <a:fillRect/>
          </a:stretch>
        </p:blipFill>
        <p:spPr bwMode="auto">
          <a:xfrm>
            <a:off x="6300192" y="3645024"/>
            <a:ext cx="1584176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 Tagging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Getting tags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7561" t="20115" r="42022" b="53320"/>
          <a:stretch>
            <a:fillRect/>
          </a:stretch>
        </p:blipFill>
        <p:spPr bwMode="auto">
          <a:xfrm>
            <a:off x="715384" y="1844824"/>
            <a:ext cx="288032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1979" t="23435" r="44930" b="55534"/>
          <a:stretch>
            <a:fillRect/>
          </a:stretch>
        </p:blipFill>
        <p:spPr bwMode="auto">
          <a:xfrm>
            <a:off x="683568" y="3645024"/>
            <a:ext cx="3456384" cy="96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/>
        </p:nvGrpSpPr>
        <p:grpSpPr>
          <a:xfrm>
            <a:off x="713712" y="4797152"/>
            <a:ext cx="6264696" cy="1609147"/>
            <a:chOff x="395536" y="3717032"/>
            <a:chExt cx="6264696" cy="160914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24212" t="71689" r="37007" b="8108"/>
            <a:stretch>
              <a:fillRect/>
            </a:stretch>
          </p:blipFill>
          <p:spPr bwMode="auto">
            <a:xfrm>
              <a:off x="1547664" y="3717032"/>
              <a:ext cx="5112568" cy="1609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http://pds.joinsmsn.com/news/component/tvdaily/201107/15/1310705085_17902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536" y="3789040"/>
              <a:ext cx="1105980" cy="1440160"/>
            </a:xfrm>
            <a:prstGeom prst="rect">
              <a:avLst/>
            </a:prstGeom>
            <a:noFill/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l="19831" t="14580" r="3860" b="25649"/>
          <a:stretch>
            <a:fillRect/>
          </a:stretch>
        </p:blipFill>
        <p:spPr bwMode="auto">
          <a:xfrm>
            <a:off x="4499992" y="1844824"/>
            <a:ext cx="389910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67544" y="1556792"/>
            <a:ext cx="820891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 l="26048" t="54428" r="27545" b="37824"/>
          <a:stretch>
            <a:fillRect/>
          </a:stretch>
        </p:blipFill>
        <p:spPr bwMode="auto">
          <a:xfrm>
            <a:off x="2267744" y="3429000"/>
            <a:ext cx="44644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E4FD-64DD-4B6E-B563-C76619BAE17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SNU IDB Lab.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IDB_Blue</Template>
  <TotalTime>847</TotalTime>
  <Words>739</Words>
  <Application>Microsoft Office PowerPoint</Application>
  <PresentationFormat>화면 슬라이드 쇼(4:3)</PresentationFormat>
  <Paragraphs>193</Paragraphs>
  <Slides>20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SNU IDB Lab.</vt:lpstr>
      <vt:lpstr>Interactive Recommendations in Social Endorsement Networks</vt:lpstr>
      <vt:lpstr>Outline</vt:lpstr>
      <vt:lpstr>Introduction</vt:lpstr>
      <vt:lpstr>Introduction</vt:lpstr>
      <vt:lpstr>Introduction</vt:lpstr>
      <vt:lpstr>Introduction</vt:lpstr>
      <vt:lpstr>Extraction of Popular Groups</vt:lpstr>
      <vt:lpstr>Group Tagging</vt:lpstr>
      <vt:lpstr>Group Tagging</vt:lpstr>
      <vt:lpstr>Group Tagging</vt:lpstr>
      <vt:lpstr>Eliminating Redundancy</vt:lpstr>
      <vt:lpstr>Interactive Recommendations</vt:lpstr>
      <vt:lpstr>Interactive Recommendations</vt:lpstr>
      <vt:lpstr>Experiments</vt:lpstr>
      <vt:lpstr>Experiments Quantitative Analysis</vt:lpstr>
      <vt:lpstr>Experiments Qualitative Analysis</vt:lpstr>
      <vt:lpstr>Experiments Qualitative Analysis</vt:lpstr>
      <vt:lpstr>Experiments Qualitative Analysis</vt:lpstr>
      <vt:lpstr>Experiments Redundancy Filtering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Recommendations in Social Endorsement Networks</dc:title>
  <dc:creator>Hyewon Lim</dc:creator>
  <cp:lastModifiedBy>Hyewon Lim</cp:lastModifiedBy>
  <cp:revision>89</cp:revision>
  <dcterms:created xsi:type="dcterms:W3CDTF">2011-07-21T07:01:32Z</dcterms:created>
  <dcterms:modified xsi:type="dcterms:W3CDTF">2011-07-26T08:13:05Z</dcterms:modified>
</cp:coreProperties>
</file>